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98" r:id="rId4"/>
    <p:sldId id="302" r:id="rId5"/>
    <p:sldId id="297" r:id="rId6"/>
    <p:sldId id="259" r:id="rId7"/>
    <p:sldId id="260" r:id="rId8"/>
    <p:sldId id="300" r:id="rId9"/>
    <p:sldId id="299" r:id="rId10"/>
    <p:sldId id="301" r:id="rId11"/>
    <p:sldId id="303" r:id="rId12"/>
    <p:sldId id="268" r:id="rId13"/>
  </p:sldIdLst>
  <p:sldSz cx="9144000" cy="5143500" type="screen16x9"/>
  <p:notesSz cx="6858000" cy="9144000"/>
  <p:embeddedFontLst>
    <p:embeddedFont>
      <p:font typeface="Amasis MT Pro Light" panose="02040304050005020304" pitchFamily="18" charset="0"/>
      <p:regular r:id="rId15"/>
      <p:italic r:id="rId16"/>
    </p:embeddedFont>
    <p:embeddedFont>
      <p:font typeface="Baguet Script" panose="00000500000000000000" pitchFamily="2" charset="0"/>
      <p:regular r:id="rId17"/>
    </p:embeddedFont>
    <p:embeddedFont>
      <p:font typeface="Barlow Light" panose="00000400000000000000" pitchFamily="2" charset="0"/>
      <p:regular r:id="rId18"/>
      <p:bold r:id="rId19"/>
      <p:italic r:id="rId20"/>
      <p:boldItalic r:id="rId21"/>
    </p:embeddedFont>
    <p:embeddedFont>
      <p:font typeface="Bradley Hand ITC" panose="03070402050302030203" pitchFamily="66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Ink Free" panose="03080402000500000000" pitchFamily="66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Raleway Thin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557" autoAdjust="0"/>
  </p:normalViewPr>
  <p:slideViewPr>
    <p:cSldViewPr snapToGrid="0">
      <p:cViewPr varScale="1">
        <p:scale>
          <a:sx n="85" d="100"/>
          <a:sy n="85" d="100"/>
        </p:scale>
        <p:origin x="7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15ae8a7e0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15ae8a7e0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15ae8a7e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15ae8a7e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★"/>
            </a:pPr>
            <a:r>
              <a:rPr lang="en" sz="1400" dirty="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collaborated with other R-Ladies chapters in Africa and Nairobi R User Group for events.</a:t>
            </a:r>
            <a:endParaRPr sz="1400" dirty="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15ae8a7e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15ae8a7e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None/>
            </a:pPr>
            <a:endParaRPr sz="1400" dirty="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95a77cc2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95a77cc2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nairobi@rladies.or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meetup.com/rladies-nairob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1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72283" y="1324967"/>
            <a:ext cx="5198861" cy="149726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accent6"/>
                </a:solidFill>
                <a:effectLst/>
                <a:latin typeface="Ink Free" panose="03080402000500000000" pitchFamily="66" charset="0"/>
                <a:ea typeface="Calibri" panose="020F0502020204030204" pitchFamily="34" charset="0"/>
              </a:rPr>
              <a:t>R-Ladies Nairobi: Journey</a:t>
            </a:r>
            <a:endParaRPr sz="2800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29120-C322-46FF-863F-333FD7784FC1}"/>
              </a:ext>
            </a:extLst>
          </p:cNvPr>
          <p:cNvSpPr txBox="1"/>
          <p:nvPr/>
        </p:nvSpPr>
        <p:spPr>
          <a:xfrm>
            <a:off x="1414410" y="754048"/>
            <a:ext cx="316714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/>
                </a:solidFill>
                <a:latin typeface="Baguet Script" panose="020B0604020202020204" pitchFamily="2" charset="0"/>
              </a:rPr>
              <a:t>NamibiaR</a:t>
            </a:r>
            <a:r>
              <a:rPr lang="en-US" sz="2000" b="1" dirty="0">
                <a:solidFill>
                  <a:schemeClr val="accent5"/>
                </a:solidFill>
                <a:latin typeface="Baguet Script" panose="020B0604020202020204" pitchFamily="2" charset="0"/>
              </a:rPr>
              <a:t> Launch Event</a:t>
            </a:r>
            <a:endParaRPr lang="en-GB" sz="2000" b="1" dirty="0">
              <a:solidFill>
                <a:schemeClr val="accent5"/>
              </a:solidFill>
              <a:latin typeface="Baguet Script" panose="020B0604020202020204" pitchFamily="2" charset="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32D5BBC2-A925-4177-8414-7A6038F21254}"/>
              </a:ext>
            </a:extLst>
          </p:cNvPr>
          <p:cNvSpPr txBox="1"/>
          <p:nvPr/>
        </p:nvSpPr>
        <p:spPr>
          <a:xfrm>
            <a:off x="1242755" y="2994457"/>
            <a:ext cx="2955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5"/>
                </a:solidFill>
                <a:latin typeface="Ink Free" panose="03080402000500000000" pitchFamily="66" charset="0"/>
              </a:rPr>
              <a:t>April 23, 2022</a:t>
            </a:r>
            <a:endParaRPr lang="en-GB" sz="1800" dirty="0">
              <a:solidFill>
                <a:schemeClr val="accent5"/>
              </a:solidFill>
              <a:latin typeface="Ink Free" panose="03080402000500000000" pitchFamily="66" charset="0"/>
            </a:endParaRPr>
          </a:p>
        </p:txBody>
      </p:sp>
      <p:pic>
        <p:nvPicPr>
          <p:cNvPr id="341" name="Google Shape;185;p25">
            <a:extLst>
              <a:ext uri="{FF2B5EF4-FFF2-40B4-BE49-F238E27FC236}">
                <a16:creationId xmlns:a16="http://schemas.microsoft.com/office/drawing/2014/main" id="{06E4F442-8650-4645-81CE-95DF820C92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0" y="4361114"/>
            <a:ext cx="793912" cy="65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A083-6A75-4C70-819B-453A0514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Ink Free" panose="03080402000500000000" pitchFamily="66" charset="0"/>
              </a:rPr>
              <a:t>Accomplishments so far…</a:t>
            </a:r>
            <a:endParaRPr lang="en-GB" sz="3200" b="1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C7754-041F-4A37-9459-51ED5C940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4151"/>
            <a:ext cx="3462793" cy="1746329"/>
          </a:xfrm>
        </p:spPr>
        <p:txBody>
          <a:bodyPr/>
          <a:lstStyle/>
          <a:p>
            <a:r>
              <a:rPr lang="en-US" dirty="0"/>
              <a:t>   Our talk </a:t>
            </a:r>
            <a:r>
              <a:rPr lang="en-US" dirty="0">
                <a:latin typeface="Barlow Light" panose="00000400000000000000" pitchFamily="2" charset="0"/>
              </a:rPr>
              <a:t>“</a:t>
            </a:r>
            <a:r>
              <a:rPr lang="en-US" b="1" i="0" dirty="0">
                <a:solidFill>
                  <a:srgbClr val="222222"/>
                </a:solidFill>
                <a:effectLst/>
                <a:latin typeface="Barlow Light" panose="00000400000000000000" pitchFamily="2" charset="0"/>
              </a:rPr>
              <a:t>Building an R-Ladies community during the COVID19 pandemic</a:t>
            </a:r>
            <a:r>
              <a:rPr lang="en-US" b="0" i="0" dirty="0">
                <a:solidFill>
                  <a:srgbClr val="222222"/>
                </a:solidFill>
                <a:effectLst/>
                <a:latin typeface="Barlow Light" panose="00000400000000000000" pitchFamily="2" charset="0"/>
              </a:rPr>
              <a:t>” was selected for useR! 2022</a:t>
            </a:r>
            <a:r>
              <a:rPr lang="en-GB" dirty="0">
                <a:solidFill>
                  <a:srgbClr val="222222"/>
                </a:solidFill>
                <a:latin typeface="Barlow Light" panose="00000400000000000000" pitchFamily="2" charset="0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Barlow Light" panose="000004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30305-8497-4FBA-9AE9-C6E330D147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B7C435E-0190-476D-BFE9-D46C515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019" y="1688300"/>
            <a:ext cx="4695521" cy="24511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7030A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1" name="Google Shape;4917;p49">
            <a:extLst>
              <a:ext uri="{FF2B5EF4-FFF2-40B4-BE49-F238E27FC236}">
                <a16:creationId xmlns:a16="http://schemas.microsoft.com/office/drawing/2014/main" id="{9190D1D9-B6AD-48BD-98E8-4A40FAA4A254}"/>
              </a:ext>
            </a:extLst>
          </p:cNvPr>
          <p:cNvGrpSpPr/>
          <p:nvPr/>
        </p:nvGrpSpPr>
        <p:grpSpPr>
          <a:xfrm>
            <a:off x="689926" y="647530"/>
            <a:ext cx="269526" cy="425712"/>
            <a:chOff x="1979475" y="4289300"/>
            <a:chExt cx="322400" cy="509225"/>
          </a:xfrm>
        </p:grpSpPr>
        <p:sp>
          <p:nvSpPr>
            <p:cNvPr id="12" name="Google Shape;4918;p49">
              <a:extLst>
                <a:ext uri="{FF2B5EF4-FFF2-40B4-BE49-F238E27FC236}">
                  <a16:creationId xmlns:a16="http://schemas.microsoft.com/office/drawing/2014/main" id="{A089415C-D702-4195-939B-347A61128BDE}"/>
                </a:ext>
              </a:extLst>
            </p:cNvPr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" name="Google Shape;4919;p49">
              <a:extLst>
                <a:ext uri="{FF2B5EF4-FFF2-40B4-BE49-F238E27FC236}">
                  <a16:creationId xmlns:a16="http://schemas.microsoft.com/office/drawing/2014/main" id="{A8AEADBC-D8D9-47AE-8AB2-A0FA830B6212}"/>
                </a:ext>
              </a:extLst>
            </p:cNvPr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" name="Google Shape;4920;p49">
              <a:extLst>
                <a:ext uri="{FF2B5EF4-FFF2-40B4-BE49-F238E27FC236}">
                  <a16:creationId xmlns:a16="http://schemas.microsoft.com/office/drawing/2014/main" id="{B30B8935-7DCE-42DE-B718-DA66F27E98DE}"/>
                </a:ext>
              </a:extLst>
            </p:cNvPr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0" name="Google Shape;185;p25">
            <a:extLst>
              <a:ext uri="{FF2B5EF4-FFF2-40B4-BE49-F238E27FC236}">
                <a16:creationId xmlns:a16="http://schemas.microsoft.com/office/drawing/2014/main" id="{18C184D9-08ED-4691-BE48-EB12B9E883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0" y="4361114"/>
            <a:ext cx="793912" cy="656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09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F911-7826-41CC-83B7-F95BDFD17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20" y="510392"/>
            <a:ext cx="6571754" cy="817989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Ink Free" panose="03080402000500000000" pitchFamily="66" charset="0"/>
              </a:rPr>
              <a:t>Lessons learnt along the way! </a:t>
            </a:r>
            <a:endParaRPr lang="en-GB" sz="3200" b="1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CC5E1-9CBD-4CDB-8362-58D962CF3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8742" y="1328381"/>
            <a:ext cx="6933536" cy="266317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The number of participants </a:t>
            </a:r>
            <a:r>
              <a:rPr lang="en-US" b="1" dirty="0">
                <a:solidFill>
                  <a:schemeClr val="accent6"/>
                </a:solidFill>
              </a:rPr>
              <a:t>registered </a:t>
            </a:r>
            <a:r>
              <a:rPr lang="en-US" dirty="0">
                <a:solidFill>
                  <a:schemeClr val="accent6"/>
                </a:solidFill>
              </a:rPr>
              <a:t>or</a:t>
            </a:r>
            <a:r>
              <a:rPr lang="en-US" b="1" dirty="0">
                <a:solidFill>
                  <a:schemeClr val="accent6"/>
                </a:solidFill>
              </a:rPr>
              <a:t> joined a session </a:t>
            </a:r>
            <a:r>
              <a:rPr lang="en-US" dirty="0">
                <a:solidFill>
                  <a:schemeClr val="accent6"/>
                </a:solidFill>
              </a:rPr>
              <a:t>should </a:t>
            </a:r>
            <a:r>
              <a:rPr lang="en-US" b="1" dirty="0">
                <a:solidFill>
                  <a:schemeClr val="accent6"/>
                </a:solidFill>
              </a:rPr>
              <a:t>never demoralise</a:t>
            </a:r>
            <a:r>
              <a:rPr lang="en-US" dirty="0">
                <a:solidFill>
                  <a:schemeClr val="accent6"/>
                </a:solidFill>
              </a:rPr>
              <a:t> you.</a:t>
            </a:r>
          </a:p>
          <a:p>
            <a:r>
              <a:rPr lang="en-US" dirty="0">
                <a:solidFill>
                  <a:schemeClr val="accent6"/>
                </a:solidFill>
              </a:rPr>
              <a:t>Organisers should </a:t>
            </a:r>
            <a:r>
              <a:rPr lang="en-US" b="1" dirty="0">
                <a:solidFill>
                  <a:schemeClr val="accent6"/>
                </a:solidFill>
              </a:rPr>
              <a:t>always remember</a:t>
            </a:r>
            <a:r>
              <a:rPr lang="en-US" dirty="0">
                <a:solidFill>
                  <a:schemeClr val="accent6"/>
                </a:solidFill>
              </a:rPr>
              <a:t> why they started it.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We do for </a:t>
            </a:r>
            <a:r>
              <a:rPr lang="en-US" b="1" i="1" dirty="0">
                <a:solidFill>
                  <a:schemeClr val="accent6"/>
                </a:solidFill>
              </a:rPr>
              <a:t>charity</a:t>
            </a:r>
            <a:r>
              <a:rPr lang="en-US" dirty="0">
                <a:solidFill>
                  <a:schemeClr val="accent6"/>
                </a:solidFill>
              </a:rPr>
              <a:t>.</a:t>
            </a:r>
          </a:p>
          <a:p>
            <a:r>
              <a:rPr lang="en-US" dirty="0">
                <a:solidFill>
                  <a:schemeClr val="accent6"/>
                </a:solidFill>
              </a:rPr>
              <a:t>A suggestion </a:t>
            </a:r>
            <a:r>
              <a:rPr lang="en-US" b="1" dirty="0">
                <a:solidFill>
                  <a:schemeClr val="accent6"/>
                </a:solidFill>
              </a:rPr>
              <a:t>not to over do </a:t>
            </a:r>
            <a:r>
              <a:rPr lang="en-US" dirty="0">
                <a:solidFill>
                  <a:schemeClr val="accent6"/>
                </a:solidFill>
              </a:rPr>
              <a:t>the meetups. 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To avoid </a:t>
            </a:r>
            <a:r>
              <a:rPr lang="en-US" b="1" i="1" dirty="0">
                <a:solidFill>
                  <a:schemeClr val="accent6"/>
                </a:solidFill>
              </a:rPr>
              <a:t>burnout</a:t>
            </a:r>
            <a:r>
              <a:rPr lang="en-US" dirty="0">
                <a:solidFill>
                  <a:schemeClr val="accent6"/>
                </a:solidFill>
              </a:rPr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A574D-3EBB-40A4-B49C-5866D7CABD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4830;p49">
            <a:extLst>
              <a:ext uri="{FF2B5EF4-FFF2-40B4-BE49-F238E27FC236}">
                <a16:creationId xmlns:a16="http://schemas.microsoft.com/office/drawing/2014/main" id="{0FBAF18C-8F2D-4404-95BF-294FE5DD1BEF}"/>
              </a:ext>
            </a:extLst>
          </p:cNvPr>
          <p:cNvSpPr/>
          <p:nvPr/>
        </p:nvSpPr>
        <p:spPr>
          <a:xfrm>
            <a:off x="6470418" y="51039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6" name="Google Shape;185;p25">
            <a:extLst>
              <a:ext uri="{FF2B5EF4-FFF2-40B4-BE49-F238E27FC236}">
                <a16:creationId xmlns:a16="http://schemas.microsoft.com/office/drawing/2014/main" id="{6DDA8796-A980-40CF-AEA0-6E08BF59BB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30" y="4361114"/>
            <a:ext cx="793912" cy="656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4394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516835" y="403025"/>
            <a:ext cx="7911547" cy="918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7030A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  <a:ea typeface="Times New Roman"/>
                <a:cs typeface="Times New Roman"/>
                <a:sym typeface="Times New Roman"/>
              </a:rPr>
              <a:t>THANK YOU!</a:t>
            </a:r>
            <a:endParaRPr sz="4000" b="1" dirty="0">
              <a:solidFill>
                <a:srgbClr val="7030A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Ink Free" panose="03080402000500000000" pitchFamily="66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5"/>
          <p:cNvSpPr txBox="1">
            <a:spLocks noGrp="1"/>
          </p:cNvSpPr>
          <p:nvPr>
            <p:ph type="body" idx="1"/>
          </p:nvPr>
        </p:nvSpPr>
        <p:spPr>
          <a:xfrm>
            <a:off x="397565" y="1396600"/>
            <a:ext cx="7649155" cy="2889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100"/>
              <a:buFont typeface="Arial"/>
              <a:buNone/>
            </a:pPr>
            <a:r>
              <a:rPr lang="en" sz="2600" dirty="0">
                <a:solidFill>
                  <a:schemeClr val="accent6"/>
                </a:solidFill>
                <a:latin typeface="Barlow Light" panose="00000400000000000000" pitchFamily="2" charset="0"/>
                <a:ea typeface="Times New Roman"/>
                <a:cs typeface="Times New Roman"/>
                <a:sym typeface="Times New Roman"/>
              </a:rPr>
              <a:t>Email address: </a:t>
            </a:r>
            <a:r>
              <a:rPr lang="en" sz="2600" u="sng" dirty="0">
                <a:solidFill>
                  <a:srgbClr val="3C78D8"/>
                </a:solidFill>
                <a:latin typeface="Barlow Light" panose="00000400000000000000" pitchFamily="2" charset="0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nairobi@rladies.org</a:t>
            </a:r>
            <a:endParaRPr sz="2600" dirty="0">
              <a:solidFill>
                <a:srgbClr val="181818"/>
              </a:solidFill>
              <a:latin typeface="Barlow Light" panose="00000400000000000000" pitchFamily="2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88398A"/>
              </a:buClr>
              <a:buSzPts val="1100"/>
              <a:buFont typeface="Arial"/>
              <a:buNone/>
            </a:pPr>
            <a:r>
              <a:rPr lang="en" sz="2600" dirty="0">
                <a:solidFill>
                  <a:schemeClr val="accent6"/>
                </a:solidFill>
                <a:latin typeface="Barlow Light" panose="00000400000000000000" pitchFamily="2" charset="0"/>
                <a:ea typeface="Times New Roman"/>
                <a:cs typeface="Times New Roman"/>
                <a:sym typeface="Times New Roman"/>
              </a:rPr>
              <a:t>LinkedIn: </a:t>
            </a:r>
            <a:r>
              <a:rPr lang="en" sz="2600" dirty="0">
                <a:solidFill>
                  <a:srgbClr val="7030A0"/>
                </a:solidFill>
                <a:highlight>
                  <a:schemeClr val="lt1"/>
                </a:highlight>
                <a:latin typeface="Barlow Light" panose="00000400000000000000" pitchFamily="2" charset="0"/>
                <a:ea typeface="Times New Roman"/>
                <a:cs typeface="Times New Roman"/>
                <a:sym typeface="Times New Roman"/>
              </a:rPr>
              <a:t>R-Ladies Nairobi</a:t>
            </a:r>
            <a:endParaRPr sz="2600" dirty="0">
              <a:solidFill>
                <a:srgbClr val="7030A0"/>
              </a:solidFill>
              <a:latin typeface="Barlow Light" panose="00000400000000000000" pitchFamily="2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88398A"/>
              </a:buClr>
              <a:buSzPts val="1100"/>
              <a:buFont typeface="Arial"/>
              <a:buNone/>
            </a:pPr>
            <a:r>
              <a:rPr lang="en" sz="2600" dirty="0">
                <a:solidFill>
                  <a:schemeClr val="accent6"/>
                </a:solidFill>
                <a:latin typeface="Barlow Light" panose="00000400000000000000" pitchFamily="2" charset="0"/>
                <a:ea typeface="Times New Roman"/>
                <a:cs typeface="Times New Roman"/>
                <a:sym typeface="Times New Roman"/>
              </a:rPr>
              <a:t>Twitter: </a:t>
            </a:r>
            <a:r>
              <a:rPr lang="en" sz="2600" dirty="0">
                <a:solidFill>
                  <a:srgbClr val="7030A0"/>
                </a:solidFill>
                <a:highlight>
                  <a:schemeClr val="lt1"/>
                </a:highlight>
                <a:latin typeface="Barlow Light" panose="00000400000000000000" pitchFamily="2" charset="0"/>
                <a:ea typeface="Times New Roman"/>
                <a:cs typeface="Times New Roman"/>
                <a:sym typeface="Times New Roman"/>
              </a:rPr>
              <a:t>@RLadiesNairobi</a:t>
            </a:r>
            <a:endParaRPr sz="2600" dirty="0">
              <a:solidFill>
                <a:srgbClr val="7030A0"/>
              </a:solidFill>
              <a:latin typeface="Barlow Light" panose="00000400000000000000" pitchFamily="2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88398A"/>
              </a:buClr>
              <a:buSzPts val="1100"/>
              <a:buFont typeface="Arial"/>
              <a:buNone/>
            </a:pPr>
            <a:r>
              <a:rPr lang="en" sz="2600" dirty="0">
                <a:solidFill>
                  <a:schemeClr val="accent6"/>
                </a:solidFill>
                <a:latin typeface="Barlow Light" panose="00000400000000000000" pitchFamily="2" charset="0"/>
                <a:ea typeface="Times New Roman"/>
                <a:cs typeface="Times New Roman"/>
                <a:sym typeface="Times New Roman"/>
              </a:rPr>
              <a:t>Meetup: </a:t>
            </a:r>
            <a:r>
              <a:rPr lang="en" sz="2600" u="sng" dirty="0">
                <a:solidFill>
                  <a:srgbClr val="3C78D8"/>
                </a:solidFill>
                <a:latin typeface="Barlow Light" panose="00000400000000000000" pitchFamily="2" charset="0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https://www.meetup.com/rladies-nairobi/</a:t>
            </a:r>
            <a:endParaRPr sz="2600" dirty="0">
              <a:solidFill>
                <a:srgbClr val="5E696C"/>
              </a:solidFill>
              <a:latin typeface="Barlow Light" panose="00000400000000000000" pitchFamily="2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" name="Google Shape;185;p25">
            <a:extLst>
              <a:ext uri="{FF2B5EF4-FFF2-40B4-BE49-F238E27FC236}">
                <a16:creationId xmlns:a16="http://schemas.microsoft.com/office/drawing/2014/main" id="{0BE3297B-2BD1-4D99-8410-2FBF79A1631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0" y="4361114"/>
            <a:ext cx="793912" cy="65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159026" y="1407381"/>
            <a:ext cx="3196424" cy="6281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accent6"/>
                </a:solidFill>
                <a:latin typeface="Ink Free" panose="03080402000500000000" pitchFamily="66" charset="0"/>
              </a:rPr>
              <a:t>Congratulations!!!</a:t>
            </a:r>
            <a:endParaRPr sz="3200" b="1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8BC0BC-78A3-4D39-982C-D06E78433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53" y="439997"/>
            <a:ext cx="5455272" cy="42635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oogle Shape;185;p25">
            <a:extLst>
              <a:ext uri="{FF2B5EF4-FFF2-40B4-BE49-F238E27FC236}">
                <a16:creationId xmlns:a16="http://schemas.microsoft.com/office/drawing/2014/main" id="{DDA4CB90-E97C-42F0-8A9C-C3047D69E6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0" y="4361114"/>
            <a:ext cx="793912" cy="65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8557-7E3E-48AE-9CEB-84254A3A6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67" y="157618"/>
            <a:ext cx="8106357" cy="100500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Ink Free" panose="03080402000500000000" pitchFamily="66" charset="0"/>
              </a:rPr>
              <a:t>The organisers …</a:t>
            </a:r>
            <a:endParaRPr lang="en-GB" b="1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2332B-C7EA-4D69-B3B7-B1A2B0026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09469"/>
            <a:ext cx="9079170" cy="433403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DEA40-7353-4CA2-B607-A39D161F7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0DB2C8-FF8A-452D-A018-BF235D2C74C5}"/>
              </a:ext>
            </a:extLst>
          </p:cNvPr>
          <p:cNvGrpSpPr/>
          <p:nvPr/>
        </p:nvGrpSpPr>
        <p:grpSpPr>
          <a:xfrm>
            <a:off x="588732" y="941116"/>
            <a:ext cx="1539375" cy="2487370"/>
            <a:chOff x="639798" y="1631167"/>
            <a:chExt cx="1539375" cy="2487370"/>
          </a:xfrm>
        </p:grpSpPr>
        <p:pic>
          <p:nvPicPr>
            <p:cNvPr id="5" name="Google Shape;78;p14">
              <a:extLst>
                <a:ext uri="{FF2B5EF4-FFF2-40B4-BE49-F238E27FC236}">
                  <a16:creationId xmlns:a16="http://schemas.microsoft.com/office/drawing/2014/main" id="{A1E0B0E0-4673-4DB8-BE7F-C038378891A0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39798" y="1631167"/>
              <a:ext cx="1539375" cy="1797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645FEA-9A0B-4E6E-88E1-8F2BEFF907FD}"/>
                </a:ext>
              </a:extLst>
            </p:cNvPr>
            <p:cNvSpPr txBox="1"/>
            <p:nvPr/>
          </p:nvSpPr>
          <p:spPr>
            <a:xfrm>
              <a:off x="639798" y="3595317"/>
              <a:ext cx="1539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  <a:latin typeface="Barlow Light" panose="00000400000000000000" pitchFamily="2" charset="0"/>
                </a:rPr>
                <a:t>Njoki Lucy</a:t>
              </a:r>
            </a:p>
            <a:p>
              <a:r>
                <a:rPr lang="en-US" i="1" dirty="0">
                  <a:solidFill>
                    <a:schemeClr val="accent6"/>
                  </a:solidFill>
                  <a:latin typeface="Barlow Light" panose="00000400000000000000" pitchFamily="2" charset="0"/>
                </a:rPr>
                <a:t>Biostatistician</a:t>
              </a:r>
              <a:endParaRPr lang="en-GB" i="1" dirty="0">
                <a:solidFill>
                  <a:schemeClr val="accent6"/>
                </a:solidFill>
                <a:latin typeface="Barlow Light" panose="000004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CCD9AF-BD54-4C53-8CE6-40AA63A1813D}"/>
              </a:ext>
            </a:extLst>
          </p:cNvPr>
          <p:cNvGrpSpPr/>
          <p:nvPr/>
        </p:nvGrpSpPr>
        <p:grpSpPr>
          <a:xfrm>
            <a:off x="2478042" y="942137"/>
            <a:ext cx="1728329" cy="2486349"/>
            <a:chOff x="2414301" y="1631167"/>
            <a:chExt cx="1728329" cy="2486349"/>
          </a:xfrm>
        </p:grpSpPr>
        <p:pic>
          <p:nvPicPr>
            <p:cNvPr id="6" name="Google Shape;77;p14">
              <a:extLst>
                <a:ext uri="{FF2B5EF4-FFF2-40B4-BE49-F238E27FC236}">
                  <a16:creationId xmlns:a16="http://schemas.microsoft.com/office/drawing/2014/main" id="{2B1F999A-0991-4002-9117-FEE15246A93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14301" y="1631167"/>
              <a:ext cx="1539375" cy="1797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C0C3FC-F025-476C-918A-0220EF3F1E8E}"/>
                </a:ext>
              </a:extLst>
            </p:cNvPr>
            <p:cNvSpPr txBox="1"/>
            <p:nvPr/>
          </p:nvSpPr>
          <p:spPr>
            <a:xfrm>
              <a:off x="2414301" y="3594296"/>
              <a:ext cx="1728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  <a:latin typeface="Barlow Light" panose="00000400000000000000" pitchFamily="2" charset="0"/>
                </a:rPr>
                <a:t>Faith </a:t>
              </a:r>
              <a:r>
                <a:rPr lang="en-US" b="1" dirty="0" err="1">
                  <a:solidFill>
                    <a:schemeClr val="accent6"/>
                  </a:solidFill>
                  <a:latin typeface="Barlow Light" panose="00000400000000000000" pitchFamily="2" charset="0"/>
                </a:rPr>
                <a:t>Musili</a:t>
              </a:r>
              <a:endParaRPr lang="en-US" b="1" dirty="0">
                <a:solidFill>
                  <a:schemeClr val="accent6"/>
                </a:solidFill>
                <a:latin typeface="Barlow Light" panose="00000400000000000000" pitchFamily="2" charset="0"/>
              </a:endParaRPr>
            </a:p>
            <a:p>
              <a:r>
                <a:rPr lang="en" i="1" dirty="0">
                  <a:solidFill>
                    <a:schemeClr val="accent6"/>
                  </a:solidFill>
                  <a:latin typeface="Barlow Light" panose="00000400000000000000" pitchFamily="2" charset="0"/>
                  <a:ea typeface="Lato"/>
                  <a:cs typeface="Lato"/>
                  <a:sym typeface="Lato"/>
                </a:rPr>
                <a:t>Senior Data Analyst</a:t>
              </a:r>
              <a:endParaRPr lang="en-GB" i="1" dirty="0">
                <a:solidFill>
                  <a:schemeClr val="accent6"/>
                </a:solidFill>
                <a:latin typeface="Barlow Light" panose="000004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7FB276B-3112-4F5D-AD29-48D00F87DC4E}"/>
              </a:ext>
            </a:extLst>
          </p:cNvPr>
          <p:cNvGrpSpPr/>
          <p:nvPr/>
        </p:nvGrpSpPr>
        <p:grpSpPr>
          <a:xfrm>
            <a:off x="4533904" y="941116"/>
            <a:ext cx="1622067" cy="2461534"/>
            <a:chOff x="4376394" y="1688299"/>
            <a:chExt cx="1622067" cy="2461534"/>
          </a:xfrm>
        </p:grpSpPr>
        <p:pic>
          <p:nvPicPr>
            <p:cNvPr id="7" name="Google Shape;75;p14">
              <a:extLst>
                <a:ext uri="{FF2B5EF4-FFF2-40B4-BE49-F238E27FC236}">
                  <a16:creationId xmlns:a16="http://schemas.microsoft.com/office/drawing/2014/main" id="{F07267BE-105B-46CD-9DCE-F9B053676A6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7798" y="1688299"/>
              <a:ext cx="1539375" cy="1740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8B5593-74BF-4129-94E3-1972D4F956C3}"/>
                </a:ext>
              </a:extLst>
            </p:cNvPr>
            <p:cNvSpPr txBox="1"/>
            <p:nvPr/>
          </p:nvSpPr>
          <p:spPr>
            <a:xfrm>
              <a:off x="4376394" y="3594296"/>
              <a:ext cx="1622067" cy="555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solidFill>
                    <a:schemeClr val="accent6"/>
                  </a:solidFill>
                  <a:highlight>
                    <a:schemeClr val="lt1"/>
                  </a:highlight>
                  <a:latin typeface="Barlow Light" panose="00000400000000000000" pitchFamily="2" charset="0"/>
                  <a:ea typeface="Times New Roman"/>
                  <a:cs typeface="Times New Roman"/>
                  <a:sym typeface="Times New Roman"/>
                </a:rPr>
                <a:t>Margaret Wanjiru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i="1" dirty="0">
                  <a:solidFill>
                    <a:schemeClr val="accent6"/>
                  </a:solidFill>
                  <a:latin typeface="Barlow Light" panose="00000400000000000000" pitchFamily="2" charset="0"/>
                  <a:ea typeface="Lato"/>
                  <a:cs typeface="Lato"/>
                  <a:sym typeface="Lato"/>
                </a:rPr>
                <a:t>Risk Analyst</a:t>
              </a:r>
              <a:r>
                <a:rPr lang="en-GB" dirty="0">
                  <a:solidFill>
                    <a:schemeClr val="accent6"/>
                  </a:solidFill>
                  <a:latin typeface="Barlow Light" panose="00000400000000000000" pitchFamily="2" charset="0"/>
                  <a:ea typeface="Lato"/>
                  <a:cs typeface="Lato"/>
                  <a:sym typeface="Lato"/>
                </a:rPr>
                <a:t>	</a:t>
              </a:r>
              <a:endParaRPr lang="en-GB" b="1" dirty="0">
                <a:solidFill>
                  <a:schemeClr val="accent6"/>
                </a:solidFill>
                <a:highlight>
                  <a:schemeClr val="lt1"/>
                </a:highlight>
                <a:latin typeface="Barlow Light" panose="00000400000000000000" pitchFamily="2" charset="0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CBD06C-8662-47C3-B842-68346217E720}"/>
              </a:ext>
            </a:extLst>
          </p:cNvPr>
          <p:cNvGrpSpPr/>
          <p:nvPr/>
        </p:nvGrpSpPr>
        <p:grpSpPr>
          <a:xfrm>
            <a:off x="6505906" y="1011557"/>
            <a:ext cx="1989010" cy="2582434"/>
            <a:chOff x="6434326" y="1688299"/>
            <a:chExt cx="1953787" cy="2715579"/>
          </a:xfrm>
        </p:grpSpPr>
        <p:pic>
          <p:nvPicPr>
            <p:cNvPr id="8" name="Google Shape;76;p14">
              <a:extLst>
                <a:ext uri="{FF2B5EF4-FFF2-40B4-BE49-F238E27FC236}">
                  <a16:creationId xmlns:a16="http://schemas.microsoft.com/office/drawing/2014/main" id="{7BDCC957-ADF8-406D-8916-0254F8C1D29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34326" y="1688299"/>
              <a:ext cx="1678666" cy="1740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0168F2-169B-4F82-8FB2-B3F4EDD5D94D}"/>
                </a:ext>
              </a:extLst>
            </p:cNvPr>
            <p:cNvSpPr txBox="1"/>
            <p:nvPr/>
          </p:nvSpPr>
          <p:spPr>
            <a:xfrm>
              <a:off x="6434326" y="3594297"/>
              <a:ext cx="1953787" cy="809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1400" b="1" dirty="0" err="1">
                  <a:solidFill>
                    <a:schemeClr val="accent6"/>
                  </a:solidFill>
                  <a:highlight>
                    <a:schemeClr val="lt1"/>
                  </a:highlight>
                  <a:latin typeface="Barlow Light" panose="00000400000000000000" pitchFamily="2" charset="0"/>
                  <a:ea typeface="Times New Roman"/>
                  <a:cs typeface="Times New Roman"/>
                  <a:sym typeface="Times New Roman"/>
                </a:rPr>
                <a:t>Shelmith</a:t>
              </a:r>
              <a:r>
                <a:rPr lang="en-US" sz="1400" b="1" dirty="0">
                  <a:solidFill>
                    <a:schemeClr val="accent6"/>
                  </a:solidFill>
                  <a:highlight>
                    <a:schemeClr val="lt1"/>
                  </a:highlight>
                  <a:latin typeface="Barlow Light" panose="00000400000000000000" pitchFamily="2" charset="0"/>
                  <a:ea typeface="Times New Roman"/>
                  <a:cs typeface="Times New Roman"/>
                  <a:sym typeface="Times New Roman"/>
                </a:rPr>
                <a:t> Kariuki </a:t>
              </a:r>
              <a:endParaRPr lang="en-US" sz="1400" i="1" dirty="0">
                <a:solidFill>
                  <a:schemeClr val="accent6"/>
                </a:solidFill>
                <a:latin typeface="Barlow Light" panose="00000400000000000000" pitchFamily="2" charset="0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1400" i="1" dirty="0">
                  <a:solidFill>
                    <a:schemeClr val="accent6"/>
                  </a:solidFill>
                  <a:latin typeface="Barlow Light" panose="00000400000000000000" pitchFamily="2" charset="0"/>
                  <a:ea typeface="Lato"/>
                  <a:cs typeface="Lato"/>
                  <a:sym typeface="Lato"/>
                </a:rPr>
                <a:t>Data Analytics Consultant</a:t>
              </a:r>
              <a:endParaRPr lang="en-GB" dirty="0">
                <a:solidFill>
                  <a:schemeClr val="accent6"/>
                </a:solidFill>
                <a:latin typeface="Barlow Light" panose="00000400000000000000" pitchFamily="2" charset="0"/>
              </a:endParaRPr>
            </a:p>
          </p:txBody>
        </p:sp>
      </p:grpSp>
      <p:pic>
        <p:nvPicPr>
          <p:cNvPr id="29" name="Google Shape;185;p25">
            <a:extLst>
              <a:ext uri="{FF2B5EF4-FFF2-40B4-BE49-F238E27FC236}">
                <a16:creationId xmlns:a16="http://schemas.microsoft.com/office/drawing/2014/main" id="{1B984AC8-6B38-4626-9849-4C8629FFFF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30" y="4361114"/>
            <a:ext cx="793912" cy="656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03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69" y="171037"/>
            <a:ext cx="8033832" cy="631812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Ink Free" panose="03080402000500000000" pitchFamily="66" charset="0"/>
              </a:rPr>
              <a:t>Steps…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43BBE1-5EB8-467D-8A2F-492FA6617A6C}"/>
              </a:ext>
            </a:extLst>
          </p:cNvPr>
          <p:cNvGrpSpPr/>
          <p:nvPr/>
        </p:nvGrpSpPr>
        <p:grpSpPr>
          <a:xfrm>
            <a:off x="294198" y="1253068"/>
            <a:ext cx="8412480" cy="3040636"/>
            <a:chOff x="405515" y="1024415"/>
            <a:chExt cx="8158577" cy="2916093"/>
          </a:xfrm>
        </p:grpSpPr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567282" y="1035240"/>
              <a:ext cx="2010709" cy="695250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Initial Meetings and interactions of Vision carriers </a:t>
              </a: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6435705" y="2453831"/>
              <a:ext cx="1545251" cy="1319004"/>
            </a:xfrm>
            <a:prstGeom prst="lef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Advertise</a:t>
              </a:r>
              <a:r>
                <a:rPr lang="en-US" sz="1100" dirty="0">
                  <a:solidFill>
                    <a:srgbClr val="002060"/>
                  </a:solidFill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b="1" dirty="0">
                  <a:solidFill>
                    <a:srgbClr val="002060"/>
                  </a:solidFill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on</a:t>
              </a:r>
              <a:r>
                <a:rPr lang="en-US" sz="1100" dirty="0">
                  <a:solidFill>
                    <a:srgbClr val="002060"/>
                  </a:solidFill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100" b="1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social media</a:t>
              </a:r>
              <a:endParaRPr lang="en-US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667043" y="1024415"/>
              <a:ext cx="1746455" cy="784590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Constitute Organiser unit</a:t>
              </a:r>
              <a:endParaRPr lang="en-US" sz="1100" dirty="0">
                <a:solidFill>
                  <a:srgbClr val="002060"/>
                </a:solidFill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405515" y="2624991"/>
              <a:ext cx="2010708" cy="1177058"/>
            </a:xfrm>
            <a:prstGeom prst="lef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Continue developing contacts with other chapters </a:t>
              </a:r>
              <a:endParaRPr lang="en-US" sz="1100" dirty="0">
                <a:solidFill>
                  <a:srgbClr val="002060"/>
                </a:solidFill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6249015" y="1024415"/>
              <a:ext cx="2315077" cy="838805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Recognition by R-Ladies Global, receive details such as CoC, email address </a:t>
              </a:r>
              <a:r>
                <a:rPr lang="en-US" sz="1100" b="1" dirty="0" err="1">
                  <a:solidFill>
                    <a:srgbClr val="002060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etc</a:t>
              </a:r>
              <a:br>
                <a:rPr lang="en-US" sz="11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endParaRPr lang="en-US" sz="11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US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4455159" y="2421127"/>
              <a:ext cx="1898879" cy="1519381"/>
            </a:xfrm>
            <a:prstGeom prst="lef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Launch the chapter (virtually or in person)</a:t>
              </a:r>
            </a:p>
          </p:txBody>
        </p:sp>
        <p:sp>
          <p:nvSpPr>
            <p:cNvPr id="10" name="Curved Left Arrow 9"/>
            <p:cNvSpPr/>
            <p:nvPr/>
          </p:nvSpPr>
          <p:spPr>
            <a:xfrm>
              <a:off x="8062623" y="1847645"/>
              <a:ext cx="501469" cy="1519381"/>
            </a:xfrm>
            <a:prstGeom prst="curvedLeftArrow">
              <a:avLst>
                <a:gd name="adj1" fmla="val 25000"/>
                <a:gd name="adj2" fmla="val 52654"/>
                <a:gd name="adj3" fmla="val 25000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0885A687-F41A-405B-8A09-91D135C04C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4613" y="2607335"/>
              <a:ext cx="1898879" cy="1194714"/>
            </a:xfrm>
            <a:prstGeom prst="lef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Hold the first meetup within six months after launch</a:t>
              </a:r>
            </a:p>
          </p:txBody>
        </p:sp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5EA65E62-A3F3-4D6D-AA98-52D745392A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59423" y="1035240"/>
              <a:ext cx="2176282" cy="758191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Contacting R-Ladies Global:</a:t>
              </a:r>
              <a:br>
                <a:rPr lang="en-US" sz="11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GB" sz="1400" b="0" i="0" dirty="0">
                  <a:solidFill>
                    <a:srgbClr val="002060"/>
                  </a:solidFill>
                  <a:effectLst/>
                  <a:latin typeface="Open Sans" panose="020B0606030504020204" pitchFamily="34" charset="0"/>
                </a:rPr>
                <a:t> </a:t>
              </a:r>
              <a:r>
                <a:rPr lang="en-GB" sz="1400" b="1" i="0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</a:rPr>
                <a:t>info</a:t>
              </a:r>
              <a:r>
                <a:rPr lang="en-GB" dirty="0">
                  <a:solidFill>
                    <a:srgbClr val="002060"/>
                  </a:solidFill>
                  <a:latin typeface="Bradley Hand ITC" panose="03070402050302030203" pitchFamily="66" charset="0"/>
                </a:rPr>
                <a:t>.</a:t>
              </a:r>
              <a:r>
                <a:rPr lang="en-GB" sz="1400" b="1" i="0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</a:rPr>
                <a:t>rladies</a:t>
              </a:r>
              <a:r>
                <a:rPr lang="en-GB" dirty="0">
                  <a:solidFill>
                    <a:srgbClr val="002060"/>
                  </a:solidFill>
                  <a:latin typeface="Bradley Hand ITC" panose="03070402050302030203" pitchFamily="66" charset="0"/>
                </a:rPr>
                <a:t>.</a:t>
              </a:r>
              <a:r>
                <a:rPr lang="en-GB" sz="1400" b="1" i="0" dirty="0">
                  <a:solidFill>
                    <a:srgbClr val="002060"/>
                  </a:solidFill>
                  <a:effectLst/>
                  <a:latin typeface="Bradley Hand ITC" panose="03070402050302030203" pitchFamily="66" charset="0"/>
                </a:rPr>
                <a:t>org</a:t>
              </a:r>
              <a:br>
                <a:rPr lang="en-US" sz="11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endParaRPr lang="en-US" sz="1100" b="1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endParaRPr lang="en-US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9" name="Google Shape;185;p25">
            <a:extLst>
              <a:ext uri="{FF2B5EF4-FFF2-40B4-BE49-F238E27FC236}">
                <a16:creationId xmlns:a16="http://schemas.microsoft.com/office/drawing/2014/main" id="{E4A0044B-69B2-4C19-8311-0F7CD2A7DBF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30" y="4361114"/>
            <a:ext cx="793912" cy="656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102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021FA-AF32-4823-B624-2FB66727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89" y="484638"/>
            <a:ext cx="5299544" cy="865391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accent6"/>
                </a:solidFill>
                <a:latin typeface="Ink Free" panose="03080402000500000000" pitchFamily="66" charset="0"/>
              </a:rPr>
              <a:t>How we started</a:t>
            </a:r>
            <a:r>
              <a:rPr lang="en-US" dirty="0">
                <a:latin typeface="Ink Free" panose="03080402000500000000" pitchFamily="66" charset="0"/>
              </a:rPr>
              <a:t>!</a:t>
            </a:r>
            <a:endParaRPr lang="en-GB" dirty="0">
              <a:latin typeface="Ink Free" panose="03080402000500000000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64670-6725-41A2-A994-187A0BBCD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153" y="1688300"/>
            <a:ext cx="5404127" cy="2700820"/>
          </a:xfrm>
        </p:spPr>
        <p:txBody>
          <a:bodyPr/>
          <a:lstStyle/>
          <a:p>
            <a:r>
              <a:rPr lang="en-US" dirty="0"/>
              <a:t>Chapter Launch: August 8, 2020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91BC7-0885-48A7-955C-845361E777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84481B-52FC-4DB4-8F70-EE6A8BF5E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633" y="1180717"/>
            <a:ext cx="2815778" cy="36189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7030A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C204C11-2D23-4020-A803-7FFEDB6A4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90" y="2360195"/>
            <a:ext cx="1467687" cy="146768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85;p15">
            <a:extLst>
              <a:ext uri="{FF2B5EF4-FFF2-40B4-BE49-F238E27FC236}">
                <a16:creationId xmlns:a16="http://schemas.microsoft.com/office/drawing/2014/main" id="{113939A0-B56E-471F-8AE3-45576B875656}"/>
              </a:ext>
            </a:extLst>
          </p:cNvPr>
          <p:cNvSpPr txBox="1"/>
          <p:nvPr/>
        </p:nvSpPr>
        <p:spPr>
          <a:xfrm>
            <a:off x="2823464" y="2364842"/>
            <a:ext cx="226537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7030A0"/>
                </a:solidFill>
                <a:latin typeface="Barlow Light" panose="00000400000000000000" pitchFamily="2" charset="0"/>
                <a:ea typeface="Lato"/>
                <a:cs typeface="Lato"/>
                <a:sym typeface="Lato"/>
              </a:rPr>
              <a:t>1208</a:t>
            </a:r>
            <a:r>
              <a:rPr lang="en" sz="2400" dirty="0">
                <a:latin typeface="Barlow Light" panose="00000400000000000000" pitchFamily="2" charset="0"/>
                <a:ea typeface="Lato"/>
                <a:cs typeface="Lato"/>
                <a:sym typeface="Lato"/>
              </a:rPr>
              <a:t> members</a:t>
            </a:r>
            <a:endParaRPr sz="2400" dirty="0">
              <a:latin typeface="Barlow Light" panose="00000400000000000000" pitchFamily="2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Barlow Light" panose="00000400000000000000" pitchFamily="2" charset="0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7030A0"/>
                </a:solidFill>
                <a:latin typeface="Barlow Light" panose="00000400000000000000" pitchFamily="2" charset="0"/>
                <a:ea typeface="Lato"/>
                <a:cs typeface="Lato"/>
                <a:sym typeface="Lato"/>
              </a:rPr>
              <a:t>~ 850</a:t>
            </a:r>
            <a:r>
              <a:rPr lang="en" sz="2400" dirty="0">
                <a:solidFill>
                  <a:srgbClr val="7030A0"/>
                </a:solidFill>
                <a:latin typeface="Barlow Light" panose="00000400000000000000" pitchFamily="2" charset="0"/>
                <a:ea typeface="Lato"/>
                <a:cs typeface="Lato"/>
                <a:sym typeface="Lato"/>
              </a:rPr>
              <a:t> </a:t>
            </a:r>
            <a:r>
              <a:rPr lang="en" sz="2400" dirty="0">
                <a:latin typeface="Barlow Light" panose="00000400000000000000" pitchFamily="2" charset="0"/>
                <a:ea typeface="Lato"/>
                <a:cs typeface="Lato"/>
                <a:sym typeface="Lato"/>
              </a:rPr>
              <a:t>based in Kenya</a:t>
            </a:r>
            <a:endParaRPr sz="2400" dirty="0">
              <a:latin typeface="Barlow Light" panose="00000400000000000000" pitchFamily="2" charset="0"/>
              <a:ea typeface="Lato"/>
              <a:cs typeface="Lato"/>
              <a:sym typeface="Lato"/>
            </a:endParaRPr>
          </a:p>
        </p:txBody>
      </p:sp>
      <p:sp>
        <p:nvSpPr>
          <p:cNvPr id="15" name="Google Shape;4830;p49">
            <a:extLst>
              <a:ext uri="{FF2B5EF4-FFF2-40B4-BE49-F238E27FC236}">
                <a16:creationId xmlns:a16="http://schemas.microsoft.com/office/drawing/2014/main" id="{9CC6A544-6FC4-49F5-8714-7F423D86FE82}"/>
              </a:ext>
            </a:extLst>
          </p:cNvPr>
          <p:cNvSpPr/>
          <p:nvPr/>
        </p:nvSpPr>
        <p:spPr>
          <a:xfrm>
            <a:off x="4697277" y="59777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9" name="Google Shape;185;p25">
            <a:extLst>
              <a:ext uri="{FF2B5EF4-FFF2-40B4-BE49-F238E27FC236}">
                <a16:creationId xmlns:a16="http://schemas.microsoft.com/office/drawing/2014/main" id="{C45A485A-AEF0-4794-860C-6081ECD1C0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0" y="4361114"/>
            <a:ext cx="793912" cy="656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82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063" y="2870362"/>
            <a:ext cx="2134373" cy="96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1193" y="1854646"/>
            <a:ext cx="2134373" cy="9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259" y="3903599"/>
            <a:ext cx="2214307" cy="1124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1193" y="589441"/>
            <a:ext cx="2134373" cy="115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1932" y="1713750"/>
            <a:ext cx="2134373" cy="110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4063" y="3862851"/>
            <a:ext cx="2134373" cy="120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0393" y="589441"/>
            <a:ext cx="2134373" cy="107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63047" y="2884226"/>
            <a:ext cx="2132519" cy="96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43BA8C-AB98-4218-B90A-AE55E8605C0A}"/>
              </a:ext>
            </a:extLst>
          </p:cNvPr>
          <p:cNvSpPr txBox="1"/>
          <p:nvPr/>
        </p:nvSpPr>
        <p:spPr>
          <a:xfrm>
            <a:off x="544287" y="2334"/>
            <a:ext cx="7239100" cy="533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Ink Free" panose="03080402000500000000" pitchFamily="66" charset="0"/>
              </a:rPr>
              <a:t>Past Events</a:t>
            </a:r>
            <a:endParaRPr lang="en-GB" sz="2800" b="1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pic>
        <p:nvPicPr>
          <p:cNvPr id="10" name="Picture 9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19153C2-CED0-4A41-B7C5-F81104C736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48728" y="502432"/>
            <a:ext cx="2134373" cy="120058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5B2B99A-3254-499C-B0C0-F1BFD24553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5342" y="1997603"/>
            <a:ext cx="2134375" cy="1200586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E7CEA11-0427-4CBD-9AF3-32C8784DD6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8728" y="3440482"/>
            <a:ext cx="2134374" cy="1200586"/>
          </a:xfrm>
          <a:prstGeom prst="rect">
            <a:avLst/>
          </a:prstGeom>
        </p:spPr>
      </p:pic>
      <p:pic>
        <p:nvPicPr>
          <p:cNvPr id="15" name="Google Shape;185;p25">
            <a:extLst>
              <a:ext uri="{FF2B5EF4-FFF2-40B4-BE49-F238E27FC236}">
                <a16:creationId xmlns:a16="http://schemas.microsoft.com/office/drawing/2014/main" id="{6D17FAF6-9BC3-4E7E-99C4-D6EAFFB435E5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830" y="4361114"/>
            <a:ext cx="793912" cy="65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974" y="1679325"/>
            <a:ext cx="2722223" cy="18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802" y="1679325"/>
            <a:ext cx="2899633" cy="166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1047500" y="168524"/>
            <a:ext cx="6760681" cy="634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6"/>
                </a:solidFill>
                <a:latin typeface="Ink Free" panose="03080402000500000000" pitchFamily="66" charset="0"/>
                <a:ea typeface="Times New Roman"/>
                <a:cs typeface="Times New Roman"/>
                <a:sym typeface="Times New Roman"/>
              </a:rPr>
              <a:t>Collaborations with other R groups</a:t>
            </a:r>
            <a:endParaRPr sz="3200" b="1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pic>
        <p:nvPicPr>
          <p:cNvPr id="5" name="Google Shape;185;p25">
            <a:extLst>
              <a:ext uri="{FF2B5EF4-FFF2-40B4-BE49-F238E27FC236}">
                <a16:creationId xmlns:a16="http://schemas.microsoft.com/office/drawing/2014/main" id="{41D2C214-55D7-4175-88B5-1BDE543449C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0" y="4361114"/>
            <a:ext cx="793912" cy="65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1047500" y="176475"/>
            <a:ext cx="67953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accent6"/>
                </a:solidFill>
                <a:latin typeface="Ink Free" panose="03080402000500000000" pitchFamily="66" charset="0"/>
                <a:ea typeface="Times New Roman"/>
                <a:cs typeface="Times New Roman"/>
                <a:sym typeface="Times New Roman"/>
              </a:rPr>
              <a:t>satRday Nairobi conference 2021</a:t>
            </a:r>
            <a:endParaRPr sz="3200" b="1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0" y="1121575"/>
            <a:ext cx="1776701" cy="9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826" y="1071831"/>
            <a:ext cx="1953549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750" y="1071837"/>
            <a:ext cx="1953552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9900" y="1071825"/>
            <a:ext cx="1953594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50" y="2358379"/>
            <a:ext cx="1776701" cy="99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8750" y="2308643"/>
            <a:ext cx="1953562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10150" y="2358379"/>
            <a:ext cx="1776701" cy="99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9900" y="2358375"/>
            <a:ext cx="1776701" cy="99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925" y="3761027"/>
            <a:ext cx="1776701" cy="99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21725" y="3719250"/>
            <a:ext cx="1865126" cy="104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87900" y="3647700"/>
            <a:ext cx="2119450" cy="11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6408400" y="3647700"/>
            <a:ext cx="2630124" cy="1049112"/>
          </a:xfrm>
          <a:prstGeom prst="cloud">
            <a:avLst/>
          </a:prstGeom>
          <a:noFill/>
          <a:ln w="2857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         R-Ladies Nairobi</a:t>
            </a:r>
            <a:endParaRPr sz="1200" dirty="0">
              <a:solidFill>
                <a:srgbClr val="03030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30303"/>
                </a:solidFill>
                <a:latin typeface="Roboto"/>
                <a:ea typeface="Roboto"/>
                <a:cs typeface="Roboto"/>
                <a:sym typeface="Roboto"/>
              </a:rPr>
              <a:t>          #NairobiR</a:t>
            </a:r>
            <a:endParaRPr sz="1200" dirty="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22850" y="3994946"/>
            <a:ext cx="345550" cy="3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85;p25">
            <a:extLst>
              <a:ext uri="{FF2B5EF4-FFF2-40B4-BE49-F238E27FC236}">
                <a16:creationId xmlns:a16="http://schemas.microsoft.com/office/drawing/2014/main" id="{4D848EAF-5CAC-49E9-9042-C72644613BC9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4839899"/>
            <a:ext cx="285027" cy="24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6F5BD-FF92-4FF0-A3C2-27DC54AE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3956"/>
            <a:ext cx="7955280" cy="50803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Ink Free" panose="03080402000500000000" pitchFamily="66" charset="0"/>
              </a:rPr>
              <a:t>Remember !</a:t>
            </a:r>
            <a:endParaRPr lang="en-GB" b="1" dirty="0">
              <a:solidFill>
                <a:schemeClr val="accent6"/>
              </a:solidFill>
              <a:latin typeface="Ink Free" panose="03080402000500000000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7216D-5543-4405-98FC-A1773D37D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62" y="1574359"/>
            <a:ext cx="4039263" cy="20911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6"/>
              </a:solidFill>
              <a:latin typeface="Barlow Light" panose="00000400000000000000" pitchFamily="2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C06C5-604E-4C75-9C3C-AE1E6CFF63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49C12D61-55AF-4791-85D8-6209F4F4C946}"/>
              </a:ext>
            </a:extLst>
          </p:cNvPr>
          <p:cNvGrpSpPr/>
          <p:nvPr/>
        </p:nvGrpSpPr>
        <p:grpSpPr>
          <a:xfrm>
            <a:off x="4110825" y="1321363"/>
            <a:ext cx="3918918" cy="2760380"/>
            <a:chOff x="0" y="0"/>
            <a:chExt cx="4307596" cy="3274079"/>
          </a:xfrm>
        </p:grpSpPr>
        <p:pic>
          <p:nvPicPr>
            <p:cNvPr id="7" name="Picture 10" descr="Picture 10">
              <a:extLst>
                <a:ext uri="{FF2B5EF4-FFF2-40B4-BE49-F238E27FC236}">
                  <a16:creationId xmlns:a16="http://schemas.microsoft.com/office/drawing/2014/main" id="{32839829-FFF5-4662-A034-85126C354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3"/>
            <a:stretch>
              <a:fillRect/>
            </a:stretch>
          </p:blipFill>
          <p:spPr>
            <a:xfrm>
              <a:off x="0" y="0"/>
              <a:ext cx="4307596" cy="31261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4837"/>
                    <a:pt x="0" y="10801"/>
                  </a:cubicBezTo>
                  <a:cubicBezTo>
                    <a:pt x="0" y="16766"/>
                    <a:pt x="4835" y="21600"/>
                    <a:pt x="10800" y="21600"/>
                  </a:cubicBezTo>
                  <a:cubicBezTo>
                    <a:pt x="16765" y="21600"/>
                    <a:pt x="21600" y="16766"/>
                    <a:pt x="21600" y="10801"/>
                  </a:cubicBezTo>
                  <a:cubicBezTo>
                    <a:pt x="21600" y="4837"/>
                    <a:pt x="16765" y="0"/>
                    <a:pt x="10800" y="0"/>
                  </a:cubicBezTo>
                  <a:close/>
                </a:path>
              </a:pathLst>
            </a:custGeom>
            <a:ln w="190500" cap="rnd">
              <a:solidFill>
                <a:srgbClr val="C8C6BD"/>
              </a:solidFill>
              <a:prstDash val="solid"/>
              <a:round/>
            </a:ln>
            <a:effectLst>
              <a:outerShdw blurRad="127000" rotWithShape="0">
                <a:srgbClr val="000000"/>
              </a:outerShdw>
            </a:effectLst>
          </p:spPr>
        </p:pic>
        <p:grpSp>
          <p:nvGrpSpPr>
            <p:cNvPr id="8" name="Text Box 1">
              <a:extLst>
                <a:ext uri="{FF2B5EF4-FFF2-40B4-BE49-F238E27FC236}">
                  <a16:creationId xmlns:a16="http://schemas.microsoft.com/office/drawing/2014/main" id="{3AE7AAA2-E368-4742-96A4-CA897DE750C5}"/>
                </a:ext>
              </a:extLst>
            </p:cNvPr>
            <p:cNvGrpSpPr/>
            <p:nvPr/>
          </p:nvGrpSpPr>
          <p:grpSpPr>
            <a:xfrm>
              <a:off x="1062232" y="3054710"/>
              <a:ext cx="2182784" cy="219369"/>
              <a:chOff x="-203689" y="-12748"/>
              <a:chExt cx="2182782" cy="219368"/>
            </a:xfrm>
          </p:grpSpPr>
          <p:sp>
            <p:nvSpPr>
              <p:cNvPr id="9" name="Rectangle">
                <a:extLst>
                  <a:ext uri="{FF2B5EF4-FFF2-40B4-BE49-F238E27FC236}">
                    <a16:creationId xmlns:a16="http://schemas.microsoft.com/office/drawing/2014/main" id="{BB3AFCBB-80C5-4F9D-9248-FA4DD4E3EAAA}"/>
                  </a:ext>
                </a:extLst>
              </p:cNvPr>
              <p:cNvSpPr/>
              <p:nvPr/>
            </p:nvSpPr>
            <p:spPr>
              <a:xfrm>
                <a:off x="286445" y="-12748"/>
                <a:ext cx="1692648" cy="21936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spcBef>
                    <a:spcPts val="1000"/>
                  </a:spcBef>
                  <a:defRPr sz="900" i="1">
                    <a:solidFill>
                      <a:srgbClr val="44546A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10" name="Maggie, Njoki, Faith, Shel">
                <a:extLst>
                  <a:ext uri="{FF2B5EF4-FFF2-40B4-BE49-F238E27FC236}">
                    <a16:creationId xmlns:a16="http://schemas.microsoft.com/office/drawing/2014/main" id="{4980538D-4D6D-49F2-AB50-59655A823BF5}"/>
                  </a:ext>
                </a:extLst>
              </p:cNvPr>
              <p:cNvSpPr txBox="1"/>
              <p:nvPr/>
            </p:nvSpPr>
            <p:spPr>
              <a:xfrm>
                <a:off x="-203689" y="-7796"/>
                <a:ext cx="1590516" cy="1678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 algn="ctr">
                  <a:spcBef>
                    <a:spcPts val="1000"/>
                  </a:spcBef>
                  <a:defRPr sz="1100" b="1" i="1">
                    <a:solidFill>
                      <a:srgbClr val="44546A"/>
                    </a:solidFill>
                    <a:latin typeface="Amasis MT Pro Light"/>
                    <a:ea typeface="Amasis MT Pro Light"/>
                    <a:cs typeface="Amasis MT Pro Light"/>
                    <a:sym typeface="Amasis MT Pro Light"/>
                  </a:defRPr>
                </a:pPr>
                <a:r>
                  <a:rPr dirty="0"/>
                  <a:t>Maggie</a:t>
                </a:r>
                <a:r>
                  <a:rPr dirty="0">
                    <a:latin typeface="Calibri"/>
                    <a:ea typeface="Calibri"/>
                    <a:cs typeface="Calibri"/>
                    <a:sym typeface="Calibri"/>
                  </a:rPr>
                  <a:t>, </a:t>
                </a:r>
                <a:r>
                  <a:rPr dirty="0" err="1">
                    <a:latin typeface="Calibri"/>
                    <a:ea typeface="Calibri"/>
                    <a:cs typeface="Calibri"/>
                    <a:sym typeface="Calibri"/>
                  </a:rPr>
                  <a:t>Njoki</a:t>
                </a:r>
                <a:r>
                  <a:rPr dirty="0">
                    <a:latin typeface="Calibri"/>
                    <a:ea typeface="Calibri"/>
                    <a:cs typeface="Calibri"/>
                    <a:sym typeface="Calibri"/>
                  </a:rPr>
                  <a:t>, Faith, </a:t>
                </a:r>
                <a:r>
                  <a:rPr dirty="0" err="1">
                    <a:latin typeface="Calibri"/>
                    <a:ea typeface="Calibri"/>
                    <a:cs typeface="Calibri"/>
                    <a:sym typeface="Calibri"/>
                  </a:rPr>
                  <a:t>Shel</a:t>
                </a:r>
                <a:endParaRPr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 rot="16200000">
            <a:off x="819063" y="1138805"/>
            <a:ext cx="3402385" cy="2811998"/>
            <a:chOff x="167962" y="-119534"/>
            <a:chExt cx="4744267" cy="3434356"/>
          </a:xfrm>
        </p:grpSpPr>
        <p:sp>
          <p:nvSpPr>
            <p:cNvPr id="12" name="Text Box 2"/>
            <p:cNvSpPr txBox="1">
              <a:spLocks noChangeArrowheads="1"/>
            </p:cNvSpPr>
            <p:nvPr/>
          </p:nvSpPr>
          <p:spPr bwMode="auto">
            <a:xfrm rot="5400000">
              <a:off x="268032" y="1544128"/>
              <a:ext cx="2385060" cy="36766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  <a:tabLst>
                  <a:tab pos="457200" algn="l"/>
                </a:tabLst>
              </a:pPr>
              <a:r>
                <a:rPr lang="en-US" sz="11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Communication</a:t>
              </a:r>
              <a:endParaRPr lang="en-US" sz="1100" dirty="0"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 rot="5400000">
              <a:off x="2927981" y="1502796"/>
              <a:ext cx="2314199" cy="37909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  <a:tabLst>
                  <a:tab pos="457200" algn="l"/>
                </a:tabLst>
              </a:pPr>
              <a:r>
                <a:rPr lang="en-US" sz="11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Morale </a:t>
              </a:r>
              <a:r>
                <a:rPr lang="en-US" sz="11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Segoe UI Symbol" panose="020B0502040204020203" pitchFamily="34" charset="0"/>
                </a:rPr>
                <a:t>😎</a:t>
              </a:r>
              <a:endParaRPr lang="en-US" sz="1100" dirty="0"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 rot="5400000">
              <a:off x="-408522" y="1273989"/>
              <a:ext cx="2359657" cy="6089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Segoe UI Symbol" panose="020B0502040204020203" pitchFamily="34" charset="0"/>
                </a:rPr>
                <a:t>✨</a:t>
              </a:r>
              <a:r>
                <a:rPr lang="en-US" sz="11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 Teamwork and </a:t>
              </a:r>
              <a:r>
                <a:rPr lang="en-US" sz="1100" b="1" dirty="0" err="1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Organisation</a:t>
              </a:r>
              <a:endParaRPr lang="en-US" sz="1100" dirty="0"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/>
            <p:cNvSpPr txBox="1">
              <a:spLocks noChangeArrowheads="1"/>
            </p:cNvSpPr>
            <p:nvPr/>
          </p:nvSpPr>
          <p:spPr bwMode="auto">
            <a:xfrm rot="5400000">
              <a:off x="2052117" y="1385746"/>
              <a:ext cx="2360929" cy="38671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🌺Lifelong friendship</a:t>
              </a:r>
              <a:endParaRPr lang="en-US" sz="1100" dirty="0"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/>
            <p:cNvSpPr txBox="1">
              <a:spLocks noChangeArrowheads="1"/>
            </p:cNvSpPr>
            <p:nvPr/>
          </p:nvSpPr>
          <p:spPr bwMode="auto">
            <a:xfrm>
              <a:off x="167962" y="-119534"/>
              <a:ext cx="4744267" cy="75973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Pillars of success</a:t>
              </a:r>
              <a:endParaRPr lang="en-US" sz="1100" dirty="0"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/>
            <p:cNvSpPr txBox="1">
              <a:spLocks noChangeArrowheads="1"/>
            </p:cNvSpPr>
            <p:nvPr/>
          </p:nvSpPr>
          <p:spPr bwMode="auto">
            <a:xfrm rot="5400000">
              <a:off x="999383" y="1691679"/>
              <a:ext cx="2674624" cy="5716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Segoe UI Symbol" panose="020B0502040204020203" pitchFamily="34" charset="0"/>
                </a:rPr>
                <a:t>💡</a:t>
              </a:r>
              <a:r>
                <a:rPr lang="en-US" sz="1100" b="1" dirty="0">
                  <a:effectLst/>
                  <a:latin typeface="Bradley Hand ITC" panose="03070402050302030203" pitchFamily="66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Seeking help where necessary</a:t>
              </a:r>
              <a:endParaRPr lang="en-US" sz="1100" dirty="0">
                <a:effectLst/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" name="Google Shape;185;p25">
            <a:extLst>
              <a:ext uri="{FF2B5EF4-FFF2-40B4-BE49-F238E27FC236}">
                <a16:creationId xmlns:a16="http://schemas.microsoft.com/office/drawing/2014/main" id="{90B727F1-1577-47D3-A939-7F0F6CFF79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0" y="4361114"/>
            <a:ext cx="793912" cy="6561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1485553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290</Words>
  <Application>Microsoft Office PowerPoint</Application>
  <PresentationFormat>On-screen Show (16:9)</PresentationFormat>
  <Paragraphs>62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Wingdings</vt:lpstr>
      <vt:lpstr>Amasis MT Pro Light</vt:lpstr>
      <vt:lpstr>Calibri</vt:lpstr>
      <vt:lpstr>Bradley Hand ITC</vt:lpstr>
      <vt:lpstr>Arial</vt:lpstr>
      <vt:lpstr>Raleway Thin</vt:lpstr>
      <vt:lpstr>Roboto</vt:lpstr>
      <vt:lpstr>Baguet Script</vt:lpstr>
      <vt:lpstr>Open Sans</vt:lpstr>
      <vt:lpstr>Barlow Light</vt:lpstr>
      <vt:lpstr>Times New Roman</vt:lpstr>
      <vt:lpstr>Ink Free</vt:lpstr>
      <vt:lpstr>Gaoler template</vt:lpstr>
      <vt:lpstr>R-Ladies Nairobi: Journey</vt:lpstr>
      <vt:lpstr>Congratulations!!!</vt:lpstr>
      <vt:lpstr>The organisers …</vt:lpstr>
      <vt:lpstr>Steps…</vt:lpstr>
      <vt:lpstr>How we started!</vt:lpstr>
      <vt:lpstr>PowerPoint Presentation</vt:lpstr>
      <vt:lpstr>Collaborations with other R groups</vt:lpstr>
      <vt:lpstr>satRday Nairobi conference 2021</vt:lpstr>
      <vt:lpstr>Remember !</vt:lpstr>
      <vt:lpstr>Accomplishments so far…</vt:lpstr>
      <vt:lpstr>Lessons learnt along the way!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Steps towards creating an R community: R-Ladies Nairobi</dc:title>
  <dc:creator>Njoki Njuki</dc:creator>
  <cp:lastModifiedBy>Lucy Njuki</cp:lastModifiedBy>
  <cp:revision>35</cp:revision>
  <dcterms:modified xsi:type="dcterms:W3CDTF">2022-04-23T08:31:55Z</dcterms:modified>
</cp:coreProperties>
</file>